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74" r:id="rId2"/>
    <p:sldId id="268" r:id="rId3"/>
    <p:sldId id="273" r:id="rId4"/>
    <p:sldId id="277" r:id="rId5"/>
    <p:sldId id="278" r:id="rId6"/>
    <p:sldId id="280" r:id="rId7"/>
    <p:sldId id="281" r:id="rId8"/>
    <p:sldId id="282" r:id="rId9"/>
    <p:sldId id="283" r:id="rId10"/>
    <p:sldId id="285" r:id="rId11"/>
    <p:sldId id="284" r:id="rId12"/>
    <p:sldId id="286" r:id="rId13"/>
    <p:sldId id="291" r:id="rId14"/>
    <p:sldId id="292" r:id="rId15"/>
    <p:sldId id="293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96F23-11A3-4AC0-9171-B7FF8FA0735D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DDC09-1E21-4F66-BBBD-19E6143CA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8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86D7FC-9DBF-4A8A-BFC2-A8E87AE88797}" type="slidenum">
              <a:rPr lang="en-US">
                <a:latin typeface="Times New Roman"/>
              </a:rPr>
              <a:pPr/>
              <a:t>4</a:t>
            </a:fld>
            <a:endParaRPr lang="en-US">
              <a:latin typeface="Times New Roman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D74C89B-9194-433A-AE4E-DAD5AEAE7515}" type="datetimeFigureOut">
              <a:rPr lang="en-US" smtClean="0"/>
              <a:pPr/>
              <a:t>1/3/16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8DFDE8-342D-4420-B479-BFFC8FD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HW5grjZf3z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345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 National Framework</a:t>
            </a:r>
            <a:br>
              <a:rPr lang="en-US" dirty="0" smtClean="0"/>
            </a:br>
            <a:r>
              <a:rPr lang="en-US" dirty="0" smtClean="0"/>
              <a:t>for Language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ACTFL Guidelines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National Standards – the “5 Cs”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057400"/>
            <a:ext cx="4040188" cy="3328657"/>
          </a:xfrm>
        </p:spPr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Communication</a:t>
            </a:r>
          </a:p>
          <a:p>
            <a:r>
              <a:rPr lang="en-US" b="1" dirty="0" smtClean="0"/>
              <a:t>Cultures</a:t>
            </a:r>
          </a:p>
          <a:p>
            <a:r>
              <a:rPr lang="en-US" b="1" dirty="0" smtClean="0"/>
              <a:t>Connections</a:t>
            </a:r>
          </a:p>
          <a:p>
            <a:r>
              <a:rPr lang="en-US" b="1" dirty="0" smtClean="0"/>
              <a:t>Comparisons</a:t>
            </a:r>
          </a:p>
          <a:p>
            <a:r>
              <a:rPr lang="en-US" b="1" dirty="0" smtClean="0"/>
              <a:t>Communities</a:t>
            </a:r>
            <a:endParaRPr lang="en-US" dirty="0"/>
          </a:p>
        </p:txBody>
      </p:sp>
      <p:pic>
        <p:nvPicPr>
          <p:cNvPr id="7" name="Content Placeholder 6" descr="Picture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911970" y="1444625"/>
            <a:ext cx="3507885" cy="39417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</a:t>
            </a:r>
            <a:br>
              <a:rPr lang="en-US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Communicate in Languages Other Than English</a:t>
            </a:r>
            <a:endParaRPr lang="en-US" sz="2800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/>
              <a:t>Standard 1.1:</a:t>
            </a:r>
            <a:r>
              <a:rPr lang="en-US" sz="2800" dirty="0" smtClean="0"/>
              <a:t> Students engage in conversations, provide and obtain information, express feelings and emotions, and exchange opinions</a:t>
            </a:r>
          </a:p>
          <a:p>
            <a:r>
              <a:rPr lang="en-US" sz="2800" b="1" dirty="0" smtClean="0"/>
              <a:t>Standard 1.2:</a:t>
            </a:r>
            <a:r>
              <a:rPr lang="en-US" sz="2800" dirty="0" smtClean="0"/>
              <a:t> Students understand and interpret written and spoken language on a variety of topics</a:t>
            </a:r>
          </a:p>
          <a:p>
            <a:r>
              <a:rPr lang="en-US" sz="2800" b="1" dirty="0" smtClean="0"/>
              <a:t>Standard 1.3:</a:t>
            </a:r>
            <a:r>
              <a:rPr lang="en-US" sz="2800" dirty="0" smtClean="0"/>
              <a:t> Students present information, concepts, and ideas to an audience of listeners or readers on a variety of topics.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6B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CULTURES</a:t>
            </a:r>
            <a:br>
              <a:rPr lang="en-US" sz="2800" b="1" dirty="0" smtClean="0">
                <a:solidFill>
                  <a:srgbClr val="F6B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F6B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 Knowledge and Understanding of Other Cultures</a:t>
            </a:r>
            <a:endParaRPr lang="en-US" sz="2800" dirty="0" smtClean="0">
              <a:solidFill>
                <a:srgbClr val="F6BB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/>
              <a:t>Standard 2.1:</a:t>
            </a:r>
            <a:r>
              <a:rPr lang="en-US" sz="2800" dirty="0" smtClean="0"/>
              <a:t> Students demonstrate an understanding of the relationship between the practices and perspectives of the culture studied</a:t>
            </a:r>
          </a:p>
          <a:p>
            <a:r>
              <a:rPr lang="en-US" sz="2800" b="1" dirty="0" smtClean="0"/>
              <a:t>Standard 2.2:</a:t>
            </a:r>
            <a:r>
              <a:rPr lang="en-US" sz="2800" dirty="0" smtClean="0"/>
              <a:t> Students demonstrate an understanding of the relationship between the products and perspectives of the culture studied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CONNECTIONS</a:t>
            </a:r>
            <a:br>
              <a:rPr lang="en-US" sz="28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 with Other Disciplines and Acquire Information</a:t>
            </a:r>
            <a:endParaRPr lang="en-US" sz="2800" dirty="0" smtClean="0">
              <a:solidFill>
                <a:srgbClr val="33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/>
              <a:t>Standard 3.1:</a:t>
            </a:r>
            <a:r>
              <a:rPr lang="en-US" sz="2800" dirty="0" smtClean="0"/>
              <a:t> Students reinforce and further their knowledge of other disciplines through the foreign language</a:t>
            </a:r>
          </a:p>
          <a:p>
            <a:r>
              <a:rPr lang="en-US" sz="2800" b="1" dirty="0" smtClean="0"/>
              <a:t>Standard 3.2:</a:t>
            </a:r>
            <a:r>
              <a:rPr lang="en-US" sz="2800" dirty="0" smtClean="0"/>
              <a:t> Students acquire information and recognize the distinctive viewpoints that are only available through the foreign language and its cultures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COMPARISONS</a:t>
            </a:r>
            <a:b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Insight into the Nature of Language and Culture</a:t>
            </a:r>
            <a:endParaRPr lang="en-US" sz="28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/>
              <a:t>Standard 4.1:</a:t>
            </a:r>
            <a:r>
              <a:rPr lang="en-US" sz="2800" dirty="0" smtClean="0"/>
              <a:t> Students demonstrate understanding of the nature of language through comparisons of the language studied and their own</a:t>
            </a:r>
          </a:p>
          <a:p>
            <a:r>
              <a:rPr lang="en-US" sz="2800" b="1" dirty="0" smtClean="0"/>
              <a:t>Standard 4.2:</a:t>
            </a:r>
            <a:r>
              <a:rPr lang="en-US" sz="2800" dirty="0" smtClean="0"/>
              <a:t> Students demonstrate understanding of the concept of culture through comparisons of the cultures studied and their own.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COMMUNITIES</a:t>
            </a:r>
            <a:br>
              <a:rPr lang="en-US" sz="2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Participate in Multilingual Communities at Home &amp; Around the World</a:t>
            </a:r>
            <a:endParaRPr lang="en-US" sz="2800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/>
              <a:t>Standard 5.1:</a:t>
            </a:r>
            <a:r>
              <a:rPr lang="en-US" sz="2400" dirty="0" smtClean="0"/>
              <a:t> Students use the language both within and beyond the school setting</a:t>
            </a:r>
          </a:p>
          <a:p>
            <a:r>
              <a:rPr lang="en-US" sz="2400" b="1" dirty="0" smtClean="0"/>
              <a:t>Standard 5.2:</a:t>
            </a:r>
            <a:r>
              <a:rPr lang="en-US" sz="2400" dirty="0" smtClean="0"/>
              <a:t> Students show evidence of becoming life-long learners by using the language for personal enjoyment and enrichment.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Goal Areas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As a teacher of foreign languages:</a:t>
            </a:r>
          </a:p>
          <a:p>
            <a:pPr lvl="1"/>
            <a:r>
              <a:rPr lang="en-US" sz="2800" dirty="0" smtClean="0"/>
              <a:t>What do these Standards mean to you?</a:t>
            </a:r>
          </a:p>
          <a:p>
            <a:pPr lvl="1"/>
            <a:r>
              <a:rPr lang="en-US" sz="2800" dirty="0" smtClean="0"/>
              <a:t>Do you incorporate them into your classes?</a:t>
            </a:r>
          </a:p>
          <a:p>
            <a:pPr lvl="2"/>
            <a:r>
              <a:rPr lang="en-US" sz="2400" dirty="0" smtClean="0"/>
              <a:t>How?</a:t>
            </a:r>
          </a:p>
          <a:p>
            <a:pPr lvl="1"/>
            <a:r>
              <a:rPr lang="en-US" sz="2800" dirty="0" smtClean="0"/>
              <a:t>What challenges do you face in implementing these Standards?</a:t>
            </a:r>
          </a:p>
          <a:p>
            <a:pPr lvl="1">
              <a:buNone/>
            </a:pPr>
            <a:endParaRPr lang="en-US" sz="2800" dirty="0" smtClean="0"/>
          </a:p>
          <a:p>
            <a:pPr lvl="1">
              <a:buNone/>
            </a:pPr>
            <a:r>
              <a:rPr lang="en-US" sz="2400" dirty="0" smtClean="0">
                <a:hlinkClick r:id="rId2"/>
              </a:rPr>
              <a:t>ACTFL World Languages 21</a:t>
            </a:r>
            <a:r>
              <a:rPr lang="en-US" sz="2400" baseline="30000" dirty="0" smtClean="0">
                <a:hlinkClick r:id="rId2"/>
              </a:rPr>
              <a:t>st</a:t>
            </a:r>
            <a:r>
              <a:rPr lang="en-US" sz="2400" dirty="0" smtClean="0">
                <a:hlinkClick r:id="rId2"/>
              </a:rPr>
              <a:t> Century Skills Map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ACTF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45455"/>
            <a:ext cx="9144000" cy="611254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ACTFL Proficiency Levels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 dirty="0" smtClean="0"/>
              <a:t>If oral proficiency is our ultimate goal, how do we get there?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Classroom hours: it seems that under </a:t>
            </a:r>
            <a:r>
              <a:rPr lang="en-US" i="1" dirty="0" smtClean="0"/>
              <a:t>ideal</a:t>
            </a:r>
            <a:r>
              <a:rPr lang="en-US" dirty="0" smtClean="0"/>
              <a:t> circumstances in takes a minimum of </a:t>
            </a:r>
            <a:r>
              <a:rPr lang="en-US" b="1" dirty="0" smtClean="0"/>
              <a:t>720</a:t>
            </a:r>
            <a:r>
              <a:rPr lang="en-US" dirty="0" smtClean="0"/>
              <a:t> contact hours!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How many hours a week do you see your students? How many weeks per year?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So what can we really expect of our students?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does it take?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pPr algn="ctr" eaLnBrk="1" hangingPunct="1"/>
            <a:r>
              <a:rPr lang="en-US" sz="9600" dirty="0" smtClean="0"/>
              <a:t>THE 5Cs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127125" y="1717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838200" y="3657600"/>
            <a:ext cx="7467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"/>
              </a:spcBef>
            </a:pPr>
            <a:r>
              <a:rPr lang="en-US" sz="4400" dirty="0" smtClean="0">
                <a:latin typeface="Tahoma" charset="0"/>
              </a:rPr>
              <a:t>National Standards for Foreign Language Learning</a:t>
            </a:r>
            <a:endParaRPr lang="en-US" sz="4400" dirty="0">
              <a:solidFill>
                <a:srgbClr val="FFFFCC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National Standards?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"/>
              </a:spcBef>
            </a:pPr>
            <a:r>
              <a:rPr lang="en-US" sz="2800" dirty="0" smtClean="0">
                <a:latin typeface="Tahoma" charset="0"/>
              </a:rPr>
              <a:t>The Standards:</a:t>
            </a:r>
          </a:p>
          <a:p>
            <a:pPr>
              <a:spcBef>
                <a:spcPct val="5000"/>
              </a:spcBef>
              <a:buFontTx/>
              <a:buChar char="•"/>
            </a:pPr>
            <a:r>
              <a:rPr lang="en-US" sz="2800" dirty="0" smtClean="0">
                <a:latin typeface="Tahoma" charset="0"/>
              </a:rPr>
              <a:t> outline goals that help students to become proficient </a:t>
            </a:r>
            <a:r>
              <a:rPr lang="en-US" sz="2800" i="1" dirty="0" smtClean="0">
                <a:latin typeface="Tahoma" charset="0"/>
              </a:rPr>
              <a:t>users</a:t>
            </a:r>
            <a:r>
              <a:rPr lang="en-US" sz="2800" dirty="0" smtClean="0">
                <a:latin typeface="Tahoma" charset="0"/>
              </a:rPr>
              <a:t> of the language</a:t>
            </a:r>
          </a:p>
          <a:p>
            <a:pPr>
              <a:spcBef>
                <a:spcPct val="5000"/>
              </a:spcBef>
              <a:buFontTx/>
              <a:buChar char="•"/>
            </a:pPr>
            <a:r>
              <a:rPr lang="en-US" sz="2800" dirty="0" smtClean="0">
                <a:latin typeface="Tahoma" charset="0"/>
              </a:rPr>
              <a:t>help them to learn about the culture(s)</a:t>
            </a:r>
          </a:p>
          <a:p>
            <a:pPr>
              <a:spcBef>
                <a:spcPct val="5000"/>
              </a:spcBef>
              <a:buFontTx/>
              <a:buChar char="•"/>
            </a:pPr>
            <a:r>
              <a:rPr lang="en-US" sz="2800" dirty="0" smtClean="0">
                <a:latin typeface="Tahoma" charset="0"/>
              </a:rPr>
              <a:t>help them learn how culture and language are intertwined.</a:t>
            </a:r>
            <a:endParaRPr lang="en-US" sz="2800" dirty="0" smtClean="0">
              <a:solidFill>
                <a:srgbClr val="FFFFCC"/>
              </a:solidFill>
              <a:latin typeface="Tahoma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Foundation for the Standards:</a:t>
            </a:r>
          </a:p>
          <a:p>
            <a:pPr lvl="1">
              <a:lnSpc>
                <a:spcPct val="90000"/>
              </a:lnSpc>
            </a:pPr>
            <a:r>
              <a:rPr lang="en-US" i="1" dirty="0" smtClean="0"/>
              <a:t>Language and communication are the heart of the human experience. The United States must educate students who are equipped linguistically and culturally to communicate successfully in a pluralistic American society and abroad. This imperative envisions a future in which </a:t>
            </a:r>
            <a:r>
              <a:rPr lang="en-US" i="1" smtClean="0"/>
              <a:t>ALL students </a:t>
            </a:r>
            <a:r>
              <a:rPr lang="en-US" i="1" dirty="0" smtClean="0"/>
              <a:t>will develop and maintain proficiency in English and at least one other language, modern or classical. Children who come to school from non-English-speaking backgrounds should also have opportunities to develop further proficiencies in their first language.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Foundation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ct val="5000"/>
              </a:spcBef>
              <a:buNone/>
            </a:pPr>
            <a:r>
              <a:rPr lang="en-US" sz="2800" b="1" dirty="0" smtClean="0"/>
              <a:t>1</a:t>
            </a:r>
            <a:r>
              <a:rPr lang="en-US" sz="2800" dirty="0" smtClean="0"/>
              <a:t>. </a:t>
            </a:r>
            <a:r>
              <a:rPr lang="en-US" sz="2800" b="1" dirty="0" smtClean="0"/>
              <a:t>Competence in more than one language and culture enables people to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communicate with other people in other cultures in a variety of settings, 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look beyond their customary borders, 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develop insight into their own language and culture, 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act with greater awareness of self, of other cultures, and their own relationship to those cultures, 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gain direct access to additional bodies of knowledge, </a:t>
            </a:r>
          </a:p>
          <a:p>
            <a:pPr>
              <a:spcBef>
                <a:spcPct val="5000"/>
              </a:spcBef>
            </a:pPr>
            <a:r>
              <a:rPr lang="en-US" sz="2800" dirty="0" smtClean="0"/>
              <a:t>participate more fully in the global community and marketplace.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Assumptions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/>
              <a:t>2. All students can be successful language and culture learners, and they</a:t>
            </a:r>
          </a:p>
          <a:p>
            <a:r>
              <a:rPr lang="en-US" sz="2800" dirty="0" smtClean="0"/>
              <a:t>must have access to language and culture study that is integrated into the entire school experience, </a:t>
            </a:r>
          </a:p>
          <a:p>
            <a:r>
              <a:rPr lang="en-US" sz="2800" dirty="0" smtClean="0"/>
              <a:t>benefit from the development and maintenance of proficiency in more than one language, </a:t>
            </a:r>
          </a:p>
          <a:p>
            <a:r>
              <a:rPr lang="en-US" sz="2800" dirty="0" smtClean="0"/>
              <a:t>learn in a variety of ways and settings, and </a:t>
            </a:r>
          </a:p>
          <a:p>
            <a:r>
              <a:rPr lang="en-US" sz="2800" dirty="0" smtClean="0"/>
              <a:t>acquire proficiency at varied rates.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Assumptions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/>
              <a:t>3. Language and culture education is part of the core curriculum, and it</a:t>
            </a:r>
          </a:p>
          <a:p>
            <a:r>
              <a:rPr lang="en-US" sz="2800" dirty="0" smtClean="0"/>
              <a:t>is tied to program models that incorporate effective strategies, assessment procedures, and technologies, </a:t>
            </a:r>
          </a:p>
          <a:p>
            <a:r>
              <a:rPr lang="en-US" sz="2800" dirty="0" smtClean="0"/>
              <a:t>reflects evolving standards at the national, state, and local levels, and </a:t>
            </a:r>
          </a:p>
          <a:p>
            <a:r>
              <a:rPr lang="en-US" sz="2800" dirty="0" smtClean="0"/>
              <a:t>develops and enhances basic communication skills and higher order thinking skills.</a:t>
            </a:r>
            <a:r>
              <a:rPr lang="en-US" i="1" dirty="0" smtClean="0"/>
              <a:t> </a:t>
            </a:r>
            <a:r>
              <a:rPr lang="en-US" sz="2800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Standards – Assumptions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214</TotalTime>
  <Words>514</Words>
  <Application>Microsoft Macintosh PowerPoint</Application>
  <PresentationFormat>On-screen Show (4:3)</PresentationFormat>
  <Paragraphs>74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A National Framework for Language Learning</vt:lpstr>
      <vt:lpstr>ACTFL Proficiency Levels</vt:lpstr>
      <vt:lpstr>How long does it take?</vt:lpstr>
      <vt:lpstr>THE 5Cs</vt:lpstr>
      <vt:lpstr>What are the National Standards?</vt:lpstr>
      <vt:lpstr>National Standards – Foundation</vt:lpstr>
      <vt:lpstr>National Standards – Assumptions</vt:lpstr>
      <vt:lpstr>National Standards – Assumptions</vt:lpstr>
      <vt:lpstr>National Standards – Assumptions</vt:lpstr>
      <vt:lpstr>National Standards – Goal Areas</vt:lpstr>
      <vt:lpstr>National Standards – Goal Areas</vt:lpstr>
      <vt:lpstr>National Standards – Goal Areas</vt:lpstr>
      <vt:lpstr>National Standards – Goal Areas</vt:lpstr>
      <vt:lpstr>National Standards – Goal Areas</vt:lpstr>
      <vt:lpstr>National Standards – Goal Areas</vt:lpstr>
      <vt:lpstr>National Standards –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ACTFL Guidelines</dc:title>
  <dc:creator>overstre</dc:creator>
  <cp:lastModifiedBy>Jenine Nowakowski</cp:lastModifiedBy>
  <cp:revision>21</cp:revision>
  <dcterms:created xsi:type="dcterms:W3CDTF">2010-07-07T20:56:26Z</dcterms:created>
  <dcterms:modified xsi:type="dcterms:W3CDTF">2016-01-03T23:57:40Z</dcterms:modified>
</cp:coreProperties>
</file>